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5" r:id="rId6"/>
    <p:sldId id="268" r:id="rId7"/>
    <p:sldId id="267" r:id="rId8"/>
    <p:sldId id="262" r:id="rId9"/>
    <p:sldId id="264" r:id="rId10"/>
    <p:sldId id="266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7"/>
    <p:restoredTop sz="94729"/>
  </p:normalViewPr>
  <p:slideViewPr>
    <p:cSldViewPr snapToGrid="0">
      <p:cViewPr varScale="1">
        <p:scale>
          <a:sx n="91" d="100"/>
          <a:sy n="91" d="100"/>
        </p:scale>
        <p:origin x="20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146D7-B2B5-848B-8F78-092EE810E0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8A72C4-665C-E35E-C854-418325A0E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60F41E-2322-4A82-5B52-0EC0E57E8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E9A4-AE09-804C-9F32-EF64F9F934C7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8B70C8-E7BE-A469-2F1E-E289A4B23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CE7EBE-6DCF-49E3-F0BF-1CB36A2F6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2FC9-63B8-F64D-8E7F-CACAA1185A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96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AFEE1-4BF2-5A4D-B685-62EFAECE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A1F56C-5312-695E-BA5D-A09621E4C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12A73C-7085-3354-E9EE-3FFBCF65A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E9A4-AE09-804C-9F32-EF64F9F934C7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5ABF6E-56B3-10B7-1C15-8FFF2227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69E7E0-E5EF-CB10-7509-8AABBAEF0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2FC9-63B8-F64D-8E7F-CACAA1185A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261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BF0709E-AB3C-5CFF-A75E-F40996C5F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1D1306-8FB4-997B-B21E-CED4EFB05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349D90-600E-31C2-76CF-D8E3181F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E9A4-AE09-804C-9F32-EF64F9F934C7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9FE0E0-6EC4-C501-A2AD-C52598FE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2F1A50-F039-3F3F-BA56-B748E3DE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2FC9-63B8-F64D-8E7F-CACAA1185A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6571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781302-F576-4FEE-DA12-7A6ED404E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710EF16-A56D-FA66-382B-D2D8BB58A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02A685-2200-9002-A866-87C7944D1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E9A4-AE09-804C-9F32-EF64F9F934C7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7152A5-E212-6AB5-6629-44A92DBCA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A67BB5-1BA0-AE53-D9F8-1DF8BAAF8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2FC9-63B8-F64D-8E7F-CACAA1185A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9209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40DE0D-02CF-F4D0-AEA9-BC460C4E1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E7904A-FA6E-9713-50D6-F436B1B33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A661B2-EADE-130E-294C-3BFCBF53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E9A4-AE09-804C-9F32-EF64F9F934C7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FA85AE-3ADC-32A1-2DD8-0CEC1CFFC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34381F-3912-85EE-8F33-DB9327FC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2FC9-63B8-F64D-8E7F-CACAA1185A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557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42E3C1-90BF-C6F8-DB05-CDA54D67F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24A0F5-9981-5157-1964-9B80BF9B7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5A7901-E72D-384A-203E-5B60073A0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BD8125-EEA3-066B-0877-D3158508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E9A4-AE09-804C-9F32-EF64F9F934C7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6EA5EC-3411-DB0F-6FB9-527F1A446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D760D2-C21A-AC5C-1E7F-BF40301B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2FC9-63B8-F64D-8E7F-CACAA1185A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3854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084A1A-E16D-EE5E-B5DB-ABA3EF3CE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3F08C6-9499-AE18-1214-1590761D1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2CDDDE-92DD-82E4-F809-F70F237CA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C1D92C-C0D3-0E47-9A54-7D9DCA8D94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59E060D-B58C-5885-3FF8-23963EFC0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879879-9A2B-A594-2B0D-79BD94E18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E9A4-AE09-804C-9F32-EF64F9F934C7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4C9F8A3-3A45-31F1-8AB4-87A34E1EA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A2DB82-8C60-D010-B075-F8740FC7F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2FC9-63B8-F64D-8E7F-CACAA1185A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213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A5FF4-4145-FEFA-34E3-4A48DA8E9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47C7255-C8CA-4401-4FA0-809B6D39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E9A4-AE09-804C-9F32-EF64F9F934C7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6529E09-B6CC-858B-275D-C3E65004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0801EB4-6113-F3DB-8962-C5444E57A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2FC9-63B8-F64D-8E7F-CACAA1185A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0326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A3C48C3-6D2B-74AC-B014-2F1783D3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E9A4-AE09-804C-9F32-EF64F9F934C7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100E5DA-67C4-909C-4096-59E72E3AB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1EBAB9-AFC9-0210-547C-F0589A4F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2FC9-63B8-F64D-8E7F-CACAA1185A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618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F11D8B-5B77-1294-AF48-3FD35382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565391-CD55-B329-A11B-31A509ABD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359BE1-4297-5F5B-1DC4-D25012767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D30A16-8DCF-A777-E3B4-E1134669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E9A4-AE09-804C-9F32-EF64F9F934C7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E6D0A6-A661-49EA-B7BF-1FD3A2A2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F8C95B-FF4C-E474-D0F8-A615018C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2FC9-63B8-F64D-8E7F-CACAA1185A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3133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0510B-ED29-FB80-9175-56C4C0E4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32242D0-D373-2E94-51DA-EAD9B47F3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FF6CAD8-E839-30BB-9A33-37227BE49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FF9176-3D5B-00FA-30A3-C5C6600D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E9A4-AE09-804C-9F32-EF64F9F934C7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A0137A-B6C2-CFFB-E240-AEB87B434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408D26-F1F1-DA5C-D29C-E33FEF8D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2FC9-63B8-F64D-8E7F-CACAA1185A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351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E9FDBA0-B66B-45CF-7BA0-6456EE93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2E9F08-A04F-AF33-CEBF-390CEC1DE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035FB7-49C5-55BE-77CD-50D2B38756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87E9A4-AE09-804C-9F32-EF64F9F934C7}" type="datetimeFigureOut">
              <a:rPr kumimoji="1" lang="zh-CN" altLang="en-US" smtClean="0"/>
              <a:t>2025/12/12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8F36FD6-16CC-417D-265A-AA7D7406A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0507AD-D94C-A872-41FB-148B4F9D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132FC9-63B8-F64D-8E7F-CACAA1185A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920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雪地上&#10;&#10;AI 生成的内容可能不正确。">
            <a:extLst>
              <a:ext uri="{FF2B5EF4-FFF2-40B4-BE49-F238E27FC236}">
                <a16:creationId xmlns:a16="http://schemas.microsoft.com/office/drawing/2014/main" id="{A1A15AAB-4500-D34D-E398-5794CD1A9C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5B80CC5-A693-FD7C-651D-7D61618143AD}"/>
              </a:ext>
            </a:extLst>
          </p:cNvPr>
          <p:cNvSpPr txBox="1"/>
          <p:nvPr/>
        </p:nvSpPr>
        <p:spPr>
          <a:xfrm>
            <a:off x="3540760" y="2505670"/>
            <a:ext cx="511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Pecha Kucha</a:t>
            </a:r>
            <a:endParaRPr kumimoji="1" lang="zh-CN" altLang="en-US" sz="5400" dirty="0">
              <a:solidFill>
                <a:schemeClr val="bg2">
                  <a:lumMod val="25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E9EB182-B487-62E9-C1E4-BAFE45D0B085}"/>
              </a:ext>
            </a:extLst>
          </p:cNvPr>
          <p:cNvSpPr txBox="1"/>
          <p:nvPr/>
        </p:nvSpPr>
        <p:spPr>
          <a:xfrm>
            <a:off x="4803140" y="3991390"/>
            <a:ext cx="2585720" cy="1152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2">
                    <a:lumMod val="25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Sophie Wang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2000" dirty="0">
                <a:solidFill>
                  <a:schemeClr val="bg2">
                    <a:lumMod val="25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Chelsea Fine Art </a:t>
            </a:r>
            <a:endParaRPr kumimoji="1" lang="zh-CN" altLang="en-US" sz="2000" dirty="0">
              <a:solidFill>
                <a:schemeClr val="bg2">
                  <a:lumMod val="25000"/>
                </a:schemeClr>
              </a:solidFill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80B739A-5618-5427-D339-6DC26EE6CD03}"/>
              </a:ext>
            </a:extLst>
          </p:cNvPr>
          <p:cNvSpPr txBox="1"/>
          <p:nvPr/>
        </p:nvSpPr>
        <p:spPr>
          <a:xfrm>
            <a:off x="10688320" y="166331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chemeClr val="bg2">
                    <a:lumMod val="50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Dec.12</a:t>
            </a:r>
            <a:endParaRPr kumimoji="1" lang="zh-CN" altLang="en-US" sz="2400" dirty="0">
              <a:solidFill>
                <a:schemeClr val="bg2">
                  <a:lumMod val="50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4598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864AA-6D89-387D-8A00-878648FC6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雪地上&#10;&#10;AI 生成的内容可能不正确。">
            <a:extLst>
              <a:ext uri="{FF2B5EF4-FFF2-40B4-BE49-F238E27FC236}">
                <a16:creationId xmlns:a16="http://schemas.microsoft.com/office/drawing/2014/main" id="{AEF31BCA-DE0A-F18B-EA8E-5B616EC18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DDBAB38-C4C1-2E51-F51F-A668EC50DBBA}"/>
              </a:ext>
            </a:extLst>
          </p:cNvPr>
          <p:cNvSpPr txBox="1"/>
          <p:nvPr/>
        </p:nvSpPr>
        <p:spPr>
          <a:xfrm>
            <a:off x="4066540" y="2505670"/>
            <a:ext cx="4058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Thank you</a:t>
            </a:r>
            <a:endParaRPr kumimoji="1" lang="zh-CN" altLang="en-US" sz="5400" dirty="0">
              <a:solidFill>
                <a:schemeClr val="bg2">
                  <a:lumMod val="25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8353370-85BA-5D92-F80B-2B07332AE915}"/>
              </a:ext>
            </a:extLst>
          </p:cNvPr>
          <p:cNvSpPr txBox="1"/>
          <p:nvPr/>
        </p:nvSpPr>
        <p:spPr>
          <a:xfrm>
            <a:off x="4803140" y="3991390"/>
            <a:ext cx="2585720" cy="671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 dirty="0">
                <a:solidFill>
                  <a:schemeClr val="bg2">
                    <a:lumMod val="25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Sophie Wang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4F8C41E-D3E7-F991-FB4B-E3C038D790DB}"/>
              </a:ext>
            </a:extLst>
          </p:cNvPr>
          <p:cNvSpPr txBox="1"/>
          <p:nvPr/>
        </p:nvSpPr>
        <p:spPr>
          <a:xfrm>
            <a:off x="10688320" y="166331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chemeClr val="bg2">
                    <a:lumMod val="50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Dec.12</a:t>
            </a:r>
            <a:endParaRPr kumimoji="1" lang="zh-CN" altLang="en-US" sz="2400" dirty="0">
              <a:solidFill>
                <a:schemeClr val="bg2">
                  <a:lumMod val="50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2515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D73AB-2DD0-8033-BA79-31AE5DFD3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雪地上&#10;&#10;AI 生成的内容可能不正确。">
            <a:extLst>
              <a:ext uri="{FF2B5EF4-FFF2-40B4-BE49-F238E27FC236}">
                <a16:creationId xmlns:a16="http://schemas.microsoft.com/office/drawing/2014/main" id="{E6B59862-23FE-9018-B0F9-091E432EDD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085BF11-1200-823E-5CEE-9D3A13665AA3}"/>
              </a:ext>
            </a:extLst>
          </p:cNvPr>
          <p:cNvSpPr txBox="1"/>
          <p:nvPr/>
        </p:nvSpPr>
        <p:spPr>
          <a:xfrm>
            <a:off x="985520" y="1252835"/>
            <a:ext cx="511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Why DPS?</a:t>
            </a:r>
            <a:endParaRPr kumimoji="1" lang="zh-CN" altLang="en-US" sz="5400" dirty="0">
              <a:solidFill>
                <a:schemeClr val="bg2">
                  <a:lumMod val="25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D0B6770-3B7D-515D-E745-DDE24ADF8070}"/>
              </a:ext>
            </a:extLst>
          </p:cNvPr>
          <p:cNvSpPr txBox="1"/>
          <p:nvPr/>
        </p:nvSpPr>
        <p:spPr>
          <a:xfrm>
            <a:off x="4645659" y="2646977"/>
            <a:ext cx="3686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5400" b="1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</a:rPr>
              <a:t>ESACPE</a:t>
            </a:r>
            <a:r>
              <a:rPr lang="zh-CN" altLang="en-US" sz="5400" b="1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</a:rPr>
              <a:t>！</a:t>
            </a:r>
            <a:endParaRPr lang="en" altLang="zh-CN" sz="5400" dirty="0">
              <a:solidFill>
                <a:schemeClr val="bg2">
                  <a:lumMod val="25000"/>
                </a:schemeClr>
              </a:solidFill>
              <a:highlight>
                <a:srgbClr val="00FFFF"/>
              </a:highlight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03BB86D-0F15-641B-E02E-B05D0147DC3C}"/>
              </a:ext>
            </a:extLst>
          </p:cNvPr>
          <p:cNvSpPr txBox="1"/>
          <p:nvPr/>
        </p:nvSpPr>
        <p:spPr>
          <a:xfrm>
            <a:off x="1809751" y="4269194"/>
            <a:ext cx="652272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-Not </a:t>
            </a:r>
            <a:r>
              <a:rPr kumimoji="1" lang="en" altLang="zh-CN" sz="3200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ready to graduate</a:t>
            </a:r>
          </a:p>
          <a:p>
            <a:endParaRPr kumimoji="1" lang="zh-CN" altLang="en-US" sz="5400" dirty="0"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332ECD7-B7CA-789C-6574-41C0E256DB34}"/>
              </a:ext>
            </a:extLst>
          </p:cNvPr>
          <p:cNvSpPr txBox="1"/>
          <p:nvPr/>
        </p:nvSpPr>
        <p:spPr>
          <a:xfrm>
            <a:off x="7020561" y="5024987"/>
            <a:ext cx="356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confused</a:t>
            </a:r>
            <a:endParaRPr kumimoji="1" lang="zh-CN" altLang="en-US" sz="4800" dirty="0">
              <a:solidFill>
                <a:schemeClr val="bg2">
                  <a:lumMod val="25000"/>
                </a:schemeClr>
              </a:solidFill>
              <a:highlight>
                <a:srgbClr val="00FFFF"/>
              </a:highlight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9C74EC1-E86D-5096-6BD4-810255BAEF64}"/>
              </a:ext>
            </a:extLst>
          </p:cNvPr>
          <p:cNvSpPr txBox="1"/>
          <p:nvPr/>
        </p:nvSpPr>
        <p:spPr>
          <a:xfrm>
            <a:off x="10688320" y="166331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chemeClr val="bg2">
                    <a:lumMod val="50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Dec.12</a:t>
            </a:r>
            <a:endParaRPr kumimoji="1" lang="zh-CN" altLang="en-US" sz="2400" dirty="0">
              <a:solidFill>
                <a:schemeClr val="bg2">
                  <a:lumMod val="50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5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E0151-4CDE-38E6-1383-885A0C716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雪地上&#10;&#10;AI 生成的内容可能不正确。">
            <a:extLst>
              <a:ext uri="{FF2B5EF4-FFF2-40B4-BE49-F238E27FC236}">
                <a16:creationId xmlns:a16="http://schemas.microsoft.com/office/drawing/2014/main" id="{AFFBCDD9-59FF-7331-EE7B-9F52E650F2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AB7DFD9-4349-2309-D00D-E00771F54F9D}"/>
              </a:ext>
            </a:extLst>
          </p:cNvPr>
          <p:cNvSpPr txBox="1"/>
          <p:nvPr/>
        </p:nvSpPr>
        <p:spPr>
          <a:xfrm>
            <a:off x="10688320" y="166331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chemeClr val="bg2">
                    <a:lumMod val="50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Dec.12</a:t>
            </a:r>
            <a:endParaRPr kumimoji="1" lang="zh-CN" altLang="en-US" sz="2400" dirty="0">
              <a:solidFill>
                <a:schemeClr val="bg2">
                  <a:lumMod val="50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6CEF4F9-F8A3-01C9-B077-2E65DAED69B1}"/>
              </a:ext>
            </a:extLst>
          </p:cNvPr>
          <p:cNvSpPr txBox="1"/>
          <p:nvPr/>
        </p:nvSpPr>
        <p:spPr>
          <a:xfrm>
            <a:off x="701040" y="627996"/>
            <a:ext cx="511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Placement</a:t>
            </a:r>
            <a:endParaRPr kumimoji="1" lang="zh-CN" altLang="en-US" sz="4800" dirty="0">
              <a:solidFill>
                <a:schemeClr val="bg2">
                  <a:lumMod val="25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3F6FB4A-CFE5-0E8D-53F5-5670C10BC149}"/>
              </a:ext>
            </a:extLst>
          </p:cNvPr>
          <p:cNvSpPr txBox="1"/>
          <p:nvPr/>
        </p:nvSpPr>
        <p:spPr>
          <a:xfrm>
            <a:off x="701040" y="1563210"/>
            <a:ext cx="6920762" cy="671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" altLang="zh-CN" sz="28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UCCA Center for</a:t>
            </a:r>
            <a:r>
              <a:rPr lang="zh-CN" altLang="en-US" sz="28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 </a:t>
            </a:r>
            <a:r>
              <a:rPr lang="en" altLang="zh-CN" sz="28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Contemporary Art</a:t>
            </a:r>
          </a:p>
        </p:txBody>
      </p:sp>
      <p:pic>
        <p:nvPicPr>
          <p:cNvPr id="1026" name="Picture 2" descr="UCCA Beijing | Ocula">
            <a:extLst>
              <a:ext uri="{FF2B5EF4-FFF2-40B4-BE49-F238E27FC236}">
                <a16:creationId xmlns:a16="http://schemas.microsoft.com/office/drawing/2014/main" id="{8CA2176C-67C2-A5BB-24AE-CAF987EF2A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" r="4752"/>
          <a:stretch>
            <a:fillRect/>
          </a:stretch>
        </p:blipFill>
        <p:spPr bwMode="auto">
          <a:xfrm>
            <a:off x="701040" y="2857147"/>
            <a:ext cx="5158561" cy="35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E3A74E0-68E7-E161-1103-88A92EAE57C9}"/>
              </a:ext>
            </a:extLst>
          </p:cNvPr>
          <p:cNvSpPr txBox="1"/>
          <p:nvPr/>
        </p:nvSpPr>
        <p:spPr>
          <a:xfrm>
            <a:off x="701040" y="2256584"/>
            <a:ext cx="3877470" cy="464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" altLang="zh-CN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798 Art District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, Beijing, China</a:t>
            </a:r>
            <a:endParaRPr lang="en" altLang="zh-CN" dirty="0">
              <a:solidFill>
                <a:schemeClr val="bg2">
                  <a:lumMod val="25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115DB9F-8571-A1DB-35AB-DC4316308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076" y="2376185"/>
            <a:ext cx="4178300" cy="39878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025D2D6-5A26-8DF4-FC9D-9869C50E4B46}"/>
              </a:ext>
            </a:extLst>
          </p:cNvPr>
          <p:cNvSpPr txBox="1"/>
          <p:nvPr/>
        </p:nvSpPr>
        <p:spPr>
          <a:xfrm>
            <a:off x="5982444" y="4758573"/>
            <a:ext cx="4762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6000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Success</a:t>
            </a:r>
            <a:r>
              <a:rPr kumimoji="1" lang="zh-CN" altLang="en-US" sz="6000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！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253C960-3A09-66CF-0CC7-F5CE977C91F6}"/>
              </a:ext>
            </a:extLst>
          </p:cNvPr>
          <p:cNvSpPr txBox="1"/>
          <p:nvPr/>
        </p:nvSpPr>
        <p:spPr>
          <a:xfrm>
            <a:off x="5982444" y="3162495"/>
            <a:ext cx="3877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persistence</a:t>
            </a:r>
            <a:endParaRPr kumimoji="1" lang="zh-CN" altLang="en-US" sz="4400" dirty="0">
              <a:solidFill>
                <a:schemeClr val="bg2">
                  <a:lumMod val="25000"/>
                </a:schemeClr>
              </a:solidFill>
              <a:highlight>
                <a:srgbClr val="00FFFF"/>
              </a:highlight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61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087E5-71C7-B6F2-7F28-7C392559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雪地上&#10;&#10;AI 生成的内容可能不正确。">
            <a:extLst>
              <a:ext uri="{FF2B5EF4-FFF2-40B4-BE49-F238E27FC236}">
                <a16:creationId xmlns:a16="http://schemas.microsoft.com/office/drawing/2014/main" id="{839EB3A4-0DA8-D07D-381D-2394F7188A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2621656-FC2F-A23A-6DA7-13F3B468BB78}"/>
              </a:ext>
            </a:extLst>
          </p:cNvPr>
          <p:cNvSpPr txBox="1"/>
          <p:nvPr/>
        </p:nvSpPr>
        <p:spPr>
          <a:xfrm>
            <a:off x="10688320" y="166331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chemeClr val="bg2">
                    <a:lumMod val="50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Dec.12</a:t>
            </a:r>
            <a:endParaRPr kumimoji="1" lang="zh-CN" altLang="en-US" sz="2400" dirty="0">
              <a:solidFill>
                <a:schemeClr val="bg2">
                  <a:lumMod val="50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77A988-517A-0E84-5A40-5C3BC4A85226}"/>
              </a:ext>
            </a:extLst>
          </p:cNvPr>
          <p:cNvSpPr txBox="1"/>
          <p:nvPr/>
        </p:nvSpPr>
        <p:spPr>
          <a:xfrm>
            <a:off x="660400" y="627996"/>
            <a:ext cx="4338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UCCA Lab</a:t>
            </a:r>
            <a:endParaRPr kumimoji="1" lang="zh-CN" altLang="en-US" sz="4800" dirty="0">
              <a:solidFill>
                <a:schemeClr val="bg2">
                  <a:lumMod val="25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3A83C73-E653-61B3-2E16-4995C89FD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42" y="2167357"/>
            <a:ext cx="5562527" cy="359099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5392179-C8B9-8EE8-8A3A-9C795F4E585B}"/>
              </a:ext>
            </a:extLst>
          </p:cNvPr>
          <p:cNvSpPr txBox="1"/>
          <p:nvPr/>
        </p:nvSpPr>
        <p:spPr>
          <a:xfrm>
            <a:off x="660400" y="1516975"/>
            <a:ext cx="11143673" cy="464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Curating</a:t>
            </a:r>
            <a:r>
              <a:rPr lang="zh-CN" altLang="en-US" dirty="0">
                <a:latin typeface="FZLanTingHei-B-GBK" panose="02000000000000000000" pitchFamily="2" charset="-122"/>
                <a:ea typeface="FZLanTingHei-B-GBK" panose="02000000000000000000" pitchFamily="2" charset="-122"/>
              </a:rPr>
              <a:t> </a:t>
            </a:r>
            <a:r>
              <a:rPr lang="en" altLang="zh-CN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collaborative art program with brands,</a:t>
            </a:r>
            <a:r>
              <a:rPr lang="en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 </a:t>
            </a:r>
            <a:r>
              <a:rPr lang="en" altLang="zh-CN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enterprises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 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and government</a:t>
            </a:r>
            <a:endParaRPr lang="en" altLang="zh-CN" dirty="0">
              <a:solidFill>
                <a:schemeClr val="bg2">
                  <a:lumMod val="25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8519F61-4519-1A1C-6835-FD10927A1AC7}"/>
              </a:ext>
            </a:extLst>
          </p:cNvPr>
          <p:cNvSpPr txBox="1"/>
          <p:nvPr/>
        </p:nvSpPr>
        <p:spPr>
          <a:xfrm>
            <a:off x="1895302" y="4655129"/>
            <a:ext cx="3103418" cy="171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dirty="0"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Graphic design </a:t>
            </a:r>
          </a:p>
          <a:p>
            <a:pPr>
              <a:lnSpc>
                <a:spcPct val="150000"/>
              </a:lnSpc>
            </a:pPr>
            <a:r>
              <a:rPr lang="en" altLang="zh-CN" dirty="0"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researching</a:t>
            </a:r>
          </a:p>
          <a:p>
            <a:pPr>
              <a:lnSpc>
                <a:spcPct val="150000"/>
              </a:lnSpc>
            </a:pPr>
            <a:r>
              <a:rPr lang="en" altLang="zh-CN" dirty="0"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Curatorial execution</a:t>
            </a:r>
          </a:p>
          <a:p>
            <a:pPr>
              <a:lnSpc>
                <a:spcPct val="150000"/>
              </a:lnSpc>
            </a:pPr>
            <a:r>
              <a:rPr lang="en" altLang="zh-CN" dirty="0"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Contacting</a:t>
            </a:r>
          </a:p>
        </p:txBody>
      </p:sp>
      <p:pic>
        <p:nvPicPr>
          <p:cNvPr id="26" name="图片 25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F28995A0-9D79-4106-5C44-615F478C0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660" y="2167357"/>
            <a:ext cx="2500135" cy="2263965"/>
          </a:xfrm>
          <a:prstGeom prst="rect">
            <a:avLst/>
          </a:prstGeom>
        </p:spPr>
      </p:pic>
      <p:pic>
        <p:nvPicPr>
          <p:cNvPr id="30" name="图片 29" descr="手上拿着纸&#10;&#10;AI 生成的内容可能不正确。">
            <a:extLst>
              <a:ext uri="{FF2B5EF4-FFF2-40B4-BE49-F238E27FC236}">
                <a16:creationId xmlns:a16="http://schemas.microsoft.com/office/drawing/2014/main" id="{4649B362-21EC-B62D-4EF3-667C0EAA37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214"/>
          <a:stretch>
            <a:fillRect/>
          </a:stretch>
        </p:blipFill>
        <p:spPr>
          <a:xfrm>
            <a:off x="9142936" y="2167357"/>
            <a:ext cx="2337378" cy="359099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0B11A2F-EA78-D3E4-2D17-9A2D33EEA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8759" y="4876540"/>
            <a:ext cx="2565936" cy="88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0A9D3-E507-058D-5B74-8330B8A27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雪地上&#10;&#10;AI 生成的内容可能不正确。">
            <a:extLst>
              <a:ext uri="{FF2B5EF4-FFF2-40B4-BE49-F238E27FC236}">
                <a16:creationId xmlns:a16="http://schemas.microsoft.com/office/drawing/2014/main" id="{FCCCDC3D-1D02-F87F-0315-14B3CDA099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D58620A-6BAE-2416-61A1-67BC0239C715}"/>
              </a:ext>
            </a:extLst>
          </p:cNvPr>
          <p:cNvSpPr txBox="1"/>
          <p:nvPr/>
        </p:nvSpPr>
        <p:spPr>
          <a:xfrm>
            <a:off x="10688320" y="166331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chemeClr val="bg2">
                    <a:lumMod val="50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Dec.12</a:t>
            </a:r>
            <a:endParaRPr kumimoji="1" lang="zh-CN" altLang="en-US" sz="2400" dirty="0">
              <a:solidFill>
                <a:schemeClr val="bg2">
                  <a:lumMod val="50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02AB110-F245-7861-3631-0BB95F87F88D}"/>
              </a:ext>
            </a:extLst>
          </p:cNvPr>
          <p:cNvSpPr txBox="1"/>
          <p:nvPr/>
        </p:nvSpPr>
        <p:spPr>
          <a:xfrm>
            <a:off x="387927" y="302741"/>
            <a:ext cx="11143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“Cosmic Alignment”  October,</a:t>
            </a:r>
            <a:r>
              <a:rPr lang="en-US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2025</a:t>
            </a:r>
            <a:r>
              <a:rPr lang="en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 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1A7C84B-2989-D3EE-DB7A-41B7FD7FE62C}"/>
              </a:ext>
            </a:extLst>
          </p:cNvPr>
          <p:cNvSpPr txBox="1"/>
          <p:nvPr/>
        </p:nvSpPr>
        <p:spPr>
          <a:xfrm>
            <a:off x="8440880" y="5279421"/>
            <a:ext cx="3200406" cy="171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b="1" dirty="0"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inspiration</a:t>
            </a:r>
            <a:r>
              <a:rPr lang="en-US" altLang="zh-CN" b="1" dirty="0"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--</a:t>
            </a:r>
          </a:p>
          <a:p>
            <a:pPr>
              <a:lnSpc>
                <a:spcPct val="150000"/>
              </a:lnSpc>
            </a:pPr>
            <a:r>
              <a:rPr lang="en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universe</a:t>
            </a:r>
            <a:r>
              <a:rPr lang="en-US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, </a:t>
            </a:r>
            <a:r>
              <a:rPr lang="en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culture, Existentialism</a:t>
            </a: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 </a:t>
            </a:r>
            <a:r>
              <a:rPr lang="en-US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…</a:t>
            </a:r>
            <a:endParaRPr lang="en" altLang="zh-CN" b="1" dirty="0">
              <a:solidFill>
                <a:schemeClr val="bg2">
                  <a:lumMod val="25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  <a:p>
            <a:pPr>
              <a:lnSpc>
                <a:spcPct val="150000"/>
              </a:lnSpc>
            </a:pPr>
            <a:endParaRPr lang="en" altLang="zh-CN" dirty="0">
              <a:highlight>
                <a:srgbClr val="00FFFF"/>
              </a:highlight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pic>
        <p:nvPicPr>
          <p:cNvPr id="6" name="图片 5" descr="图片包含 室内, 天花板, 桌子, 蓝色&#10;&#10;AI 生成的内容可能不正确。">
            <a:extLst>
              <a:ext uri="{FF2B5EF4-FFF2-40B4-BE49-F238E27FC236}">
                <a16:creationId xmlns:a16="http://schemas.microsoft.com/office/drawing/2014/main" id="{1C5485A0-084F-A5B1-6346-BEFA118A24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89" r="11259"/>
          <a:stretch>
            <a:fillRect/>
          </a:stretch>
        </p:blipFill>
        <p:spPr>
          <a:xfrm>
            <a:off x="664827" y="918597"/>
            <a:ext cx="4103665" cy="2651601"/>
          </a:xfrm>
          <a:prstGeom prst="rect">
            <a:avLst/>
          </a:prstGeom>
        </p:spPr>
      </p:pic>
      <p:pic>
        <p:nvPicPr>
          <p:cNvPr id="10" name="图片 9" descr="图片包含 桌子, 钟表, 玻璃, 电脑&#10;&#10;AI 生成的内容可能不正确。">
            <a:extLst>
              <a:ext uri="{FF2B5EF4-FFF2-40B4-BE49-F238E27FC236}">
                <a16:creationId xmlns:a16="http://schemas.microsoft.com/office/drawing/2014/main" id="{E254FCEF-7DA9-1F8D-54DF-607E4446B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884" y="895130"/>
            <a:ext cx="2774156" cy="4161234"/>
          </a:xfrm>
          <a:prstGeom prst="rect">
            <a:avLst/>
          </a:prstGeom>
        </p:spPr>
      </p:pic>
      <p:pic>
        <p:nvPicPr>
          <p:cNvPr id="14" name="图片 13" descr="墙上挂着一幅画&#10;&#10;AI 生成的内容可能不正确。">
            <a:extLst>
              <a:ext uri="{FF2B5EF4-FFF2-40B4-BE49-F238E27FC236}">
                <a16:creationId xmlns:a16="http://schemas.microsoft.com/office/drawing/2014/main" id="{7852EAC8-AA67-53C8-1531-81599C9F29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285" t="4202" r="8550"/>
          <a:stretch>
            <a:fillRect/>
          </a:stretch>
        </p:blipFill>
        <p:spPr>
          <a:xfrm>
            <a:off x="5116010" y="918597"/>
            <a:ext cx="2774156" cy="3986396"/>
          </a:xfrm>
          <a:prstGeom prst="rect">
            <a:avLst/>
          </a:prstGeom>
        </p:spPr>
      </p:pic>
      <p:pic>
        <p:nvPicPr>
          <p:cNvPr id="17" name="图片 16" descr="桌子上摆放着广告卡片和海报&#10;&#10;AI 生成的内容可能不正确。">
            <a:extLst>
              <a:ext uri="{FF2B5EF4-FFF2-40B4-BE49-F238E27FC236}">
                <a16:creationId xmlns:a16="http://schemas.microsoft.com/office/drawing/2014/main" id="{2C2C6014-65BF-E641-F88A-FC37785561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209"/>
          <a:stretch>
            <a:fillRect/>
          </a:stretch>
        </p:blipFill>
        <p:spPr>
          <a:xfrm>
            <a:off x="664829" y="3914815"/>
            <a:ext cx="4103666" cy="2640444"/>
          </a:xfrm>
          <a:prstGeom prst="rect">
            <a:avLst/>
          </a:prstGeom>
        </p:spPr>
      </p:pic>
      <p:pic>
        <p:nvPicPr>
          <p:cNvPr id="20" name="图片 19" descr="墙上的海报&#10;&#10;AI 生成的内容可能不正确。">
            <a:extLst>
              <a:ext uri="{FF2B5EF4-FFF2-40B4-BE49-F238E27FC236}">
                <a16:creationId xmlns:a16="http://schemas.microsoft.com/office/drawing/2014/main" id="{0E331F72-F7A4-40AB-DAA3-8C744E09F3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2087"/>
          <a:stretch>
            <a:fillRect/>
          </a:stretch>
        </p:blipFill>
        <p:spPr>
          <a:xfrm>
            <a:off x="5060227" y="5085337"/>
            <a:ext cx="2829939" cy="146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3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BC8BB-EC1E-F804-CB27-D80D793FE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雪地上&#10;&#10;AI 生成的内容可能不正确。">
            <a:extLst>
              <a:ext uri="{FF2B5EF4-FFF2-40B4-BE49-F238E27FC236}">
                <a16:creationId xmlns:a16="http://schemas.microsoft.com/office/drawing/2014/main" id="{768FB6BF-A4F8-39CA-708E-1D95731D8D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A5BF137-E59A-9903-77C2-B7C48AB5508E}"/>
              </a:ext>
            </a:extLst>
          </p:cNvPr>
          <p:cNvSpPr txBox="1"/>
          <p:nvPr/>
        </p:nvSpPr>
        <p:spPr>
          <a:xfrm>
            <a:off x="10688320" y="166331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chemeClr val="bg2">
                    <a:lumMod val="50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Dec.12</a:t>
            </a:r>
            <a:endParaRPr kumimoji="1" lang="zh-CN" altLang="en-US" sz="2400" dirty="0">
              <a:solidFill>
                <a:schemeClr val="bg2">
                  <a:lumMod val="50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8E47211-14DA-7F56-17BE-E63B035CD419}"/>
              </a:ext>
            </a:extLst>
          </p:cNvPr>
          <p:cNvSpPr txBox="1"/>
          <p:nvPr/>
        </p:nvSpPr>
        <p:spPr>
          <a:xfrm>
            <a:off x="524163" y="353793"/>
            <a:ext cx="11143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“City in touch</a:t>
            </a: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！</a:t>
            </a:r>
            <a:r>
              <a:rPr lang="en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” November,</a:t>
            </a: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 </a:t>
            </a:r>
            <a:r>
              <a:rPr lang="en-US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2025</a:t>
            </a:r>
            <a:r>
              <a:rPr lang="en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  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9BA26C7-8F0E-81A0-8379-090BEC271426}"/>
              </a:ext>
            </a:extLst>
          </p:cNvPr>
          <p:cNvSpPr txBox="1"/>
          <p:nvPr/>
        </p:nvSpPr>
        <p:spPr>
          <a:xfrm>
            <a:off x="7189959" y="5950184"/>
            <a:ext cx="3922325" cy="741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b="1" dirty="0"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 Positionality &amp; interpretation</a:t>
            </a:r>
            <a:endParaRPr lang="en" altLang="zh-CN" dirty="0">
              <a:highlight>
                <a:srgbClr val="00FFFF"/>
              </a:highlight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  <a:p>
            <a:pPr>
              <a:lnSpc>
                <a:spcPct val="150000"/>
              </a:lnSpc>
            </a:pPr>
            <a:endParaRPr lang="en" altLang="zh-CN" dirty="0">
              <a:highlight>
                <a:srgbClr val="00FFFF"/>
              </a:highlight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pic>
        <p:nvPicPr>
          <p:cNvPr id="3" name="图片 2" descr="街道上有许多玩具模型&#10;&#10;AI 生成的内容可能不正确。">
            <a:extLst>
              <a:ext uri="{FF2B5EF4-FFF2-40B4-BE49-F238E27FC236}">
                <a16:creationId xmlns:a16="http://schemas.microsoft.com/office/drawing/2014/main" id="{13868758-3D35-A70E-C51E-908D6FF72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34" y="944137"/>
            <a:ext cx="3583602" cy="5375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6DDA9F6-E1BE-50E4-3587-160BDABD8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538" y="944137"/>
            <a:ext cx="2870679" cy="4351729"/>
          </a:xfrm>
          <a:prstGeom prst="rect">
            <a:avLst/>
          </a:prstGeom>
        </p:spPr>
      </p:pic>
      <p:pic>
        <p:nvPicPr>
          <p:cNvPr id="9" name="图片 8" descr="图形用户界面&#10;&#10;AI 生成的内容可能不正确。">
            <a:extLst>
              <a:ext uri="{FF2B5EF4-FFF2-40B4-BE49-F238E27FC236}">
                <a16:creationId xmlns:a16="http://schemas.microsoft.com/office/drawing/2014/main" id="{F147591B-E153-50BE-5A3D-A256633ADF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883" b="11984"/>
          <a:stretch>
            <a:fillRect/>
          </a:stretch>
        </p:blipFill>
        <p:spPr>
          <a:xfrm>
            <a:off x="8257737" y="944137"/>
            <a:ext cx="2430583" cy="4365417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27715077-BA48-8F26-91BB-8B4664B4CA68}"/>
              </a:ext>
            </a:extLst>
          </p:cNvPr>
          <p:cNvSpPr/>
          <p:nvPr/>
        </p:nvSpPr>
        <p:spPr>
          <a:xfrm>
            <a:off x="6541476" y="4346917"/>
            <a:ext cx="534573" cy="7596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BE54ADF-C1EE-5A85-0E68-585D4855F9FF}"/>
              </a:ext>
            </a:extLst>
          </p:cNvPr>
          <p:cNvSpPr/>
          <p:nvPr/>
        </p:nvSpPr>
        <p:spPr>
          <a:xfrm>
            <a:off x="9481626" y="4267304"/>
            <a:ext cx="520504" cy="75965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866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692A1-6A2C-AD6C-636F-654C0853A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雪地上&#10;&#10;AI 生成的内容可能不正确。">
            <a:extLst>
              <a:ext uri="{FF2B5EF4-FFF2-40B4-BE49-F238E27FC236}">
                <a16:creationId xmlns:a16="http://schemas.microsoft.com/office/drawing/2014/main" id="{15B0F19A-F5B7-3FFB-0AED-01344D4743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F81F9DA-B2C1-6428-1244-0BD2E6230588}"/>
              </a:ext>
            </a:extLst>
          </p:cNvPr>
          <p:cNvSpPr txBox="1"/>
          <p:nvPr/>
        </p:nvSpPr>
        <p:spPr>
          <a:xfrm>
            <a:off x="660400" y="1420292"/>
            <a:ext cx="7636972" cy="58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sz="2400" b="1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Exhibited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-</a:t>
            </a:r>
            <a:r>
              <a:rPr lang="en" altLang="zh-CN" sz="2400" b="1" dirty="0"/>
              <a:t>Community connection</a:t>
            </a:r>
            <a:endParaRPr lang="en" altLang="zh-CN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88CF7A7-1CAE-E608-BC15-F2091C1AD0D4}"/>
              </a:ext>
            </a:extLst>
          </p:cNvPr>
          <p:cNvSpPr txBox="1"/>
          <p:nvPr/>
        </p:nvSpPr>
        <p:spPr>
          <a:xfrm>
            <a:off x="10688320" y="166331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chemeClr val="bg2">
                    <a:lumMod val="50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Dec.12</a:t>
            </a:r>
            <a:endParaRPr kumimoji="1" lang="zh-CN" altLang="en-US" sz="2400" dirty="0">
              <a:solidFill>
                <a:schemeClr val="bg2">
                  <a:lumMod val="50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11A2F7E-173A-2BDA-BE5E-A1FD9E8CFAA8}"/>
              </a:ext>
            </a:extLst>
          </p:cNvPr>
          <p:cNvSpPr txBox="1"/>
          <p:nvPr/>
        </p:nvSpPr>
        <p:spPr>
          <a:xfrm>
            <a:off x="660400" y="468653"/>
            <a:ext cx="4338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What</a:t>
            </a:r>
            <a:r>
              <a:rPr kumimoji="1" lang="zh-CN" altLang="en-US" sz="48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 </a:t>
            </a:r>
            <a:r>
              <a:rPr kumimoji="1" lang="en-US" altLang="zh-CN" sz="48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else…</a:t>
            </a:r>
            <a:endParaRPr kumimoji="1" lang="zh-CN" altLang="en-US" sz="4800" dirty="0">
              <a:solidFill>
                <a:schemeClr val="bg2">
                  <a:lumMod val="25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9D2BF91-6215-24D5-CB14-96709473C98D}"/>
              </a:ext>
            </a:extLst>
          </p:cNvPr>
          <p:cNvSpPr txBox="1"/>
          <p:nvPr/>
        </p:nvSpPr>
        <p:spPr>
          <a:xfrm>
            <a:off x="7024215" y="1419043"/>
            <a:ext cx="7636972" cy="589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sz="2400" b="1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Blog</a:t>
            </a:r>
            <a:r>
              <a:rPr lang="zh-CN" altLang="en-US" sz="2400" b="1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 </a:t>
            </a:r>
            <a:r>
              <a:rPr lang="en-US" altLang="zh-CN" sz="2400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-</a:t>
            </a:r>
            <a:r>
              <a:rPr lang="en" altLang="zh-CN" sz="2400" b="1" dirty="0"/>
              <a:t> documentation</a:t>
            </a:r>
            <a:endParaRPr lang="en" altLang="zh-CN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7795BE9-63F0-B455-644B-2EA2574D1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020" y="2242094"/>
            <a:ext cx="4420580" cy="4130997"/>
          </a:xfrm>
          <a:prstGeom prst="rect">
            <a:avLst/>
          </a:prstGeom>
        </p:spPr>
      </p:pic>
      <p:pic>
        <p:nvPicPr>
          <p:cNvPr id="13" name="图片 12" descr="图片包含 室内, 桌子, 灯光, 亮&#10;&#10;AI 生成的内容可能不正确。">
            <a:extLst>
              <a:ext uri="{FF2B5EF4-FFF2-40B4-BE49-F238E27FC236}">
                <a16:creationId xmlns:a16="http://schemas.microsoft.com/office/drawing/2014/main" id="{C60A5483-3CF8-6D71-EB54-60E1FC477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2242095"/>
            <a:ext cx="2875189" cy="3833586"/>
          </a:xfrm>
          <a:prstGeom prst="rect">
            <a:avLst/>
          </a:prstGeom>
        </p:spPr>
      </p:pic>
      <p:pic>
        <p:nvPicPr>
          <p:cNvPr id="15" name="图片 14" descr="图片包含 室内, 躺, 桌子, 前&#10;&#10;AI 生成的内容可能不正确。">
            <a:extLst>
              <a:ext uri="{FF2B5EF4-FFF2-40B4-BE49-F238E27FC236}">
                <a16:creationId xmlns:a16="http://schemas.microsoft.com/office/drawing/2014/main" id="{F793A67E-2808-3E6B-5012-E79823E97A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97" r="2135"/>
          <a:stretch>
            <a:fillRect/>
          </a:stretch>
        </p:blipFill>
        <p:spPr>
          <a:xfrm>
            <a:off x="3759199" y="2251289"/>
            <a:ext cx="2580996" cy="383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CB00F-3B28-FB75-9FEC-24B868461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雪地上&#10;&#10;AI 生成的内容可能不正确。">
            <a:extLst>
              <a:ext uri="{FF2B5EF4-FFF2-40B4-BE49-F238E27FC236}">
                <a16:creationId xmlns:a16="http://schemas.microsoft.com/office/drawing/2014/main" id="{278F0B6E-B0B2-7E3A-734C-C3ECC33C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60A61D3-74D9-309F-5F18-E4A47F5C4CE9}"/>
              </a:ext>
            </a:extLst>
          </p:cNvPr>
          <p:cNvSpPr txBox="1"/>
          <p:nvPr/>
        </p:nvSpPr>
        <p:spPr>
          <a:xfrm>
            <a:off x="10688320" y="166331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chemeClr val="bg2">
                    <a:lumMod val="50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Dec.12</a:t>
            </a:r>
            <a:endParaRPr kumimoji="1" lang="zh-CN" altLang="en-US" sz="2400" dirty="0">
              <a:solidFill>
                <a:schemeClr val="bg2">
                  <a:lumMod val="50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C70BE95-8777-E2C6-0F5A-FF3A0B69A6F6}"/>
              </a:ext>
            </a:extLst>
          </p:cNvPr>
          <p:cNvSpPr txBox="1"/>
          <p:nvPr/>
        </p:nvSpPr>
        <p:spPr>
          <a:xfrm>
            <a:off x="362830" y="335608"/>
            <a:ext cx="603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4800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entrepreneurship</a:t>
            </a:r>
            <a:endParaRPr kumimoji="1" lang="zh-CN" altLang="en-US" sz="4800" dirty="0">
              <a:solidFill>
                <a:schemeClr val="bg2">
                  <a:lumMod val="25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pic>
        <p:nvPicPr>
          <p:cNvPr id="6" name="图片 5" descr="狗的脸&#10;&#10;AI 生成的内容可能不正确。">
            <a:extLst>
              <a:ext uri="{FF2B5EF4-FFF2-40B4-BE49-F238E27FC236}">
                <a16:creationId xmlns:a16="http://schemas.microsoft.com/office/drawing/2014/main" id="{D284511C-D322-E978-2A57-35538CABC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060" y="1304598"/>
            <a:ext cx="2816272" cy="3756500"/>
          </a:xfrm>
          <a:prstGeom prst="rect">
            <a:avLst/>
          </a:prstGeom>
        </p:spPr>
      </p:pic>
      <p:pic>
        <p:nvPicPr>
          <p:cNvPr id="8" name="图片 7" descr="狗在椅子上&#10;&#10;AI 生成的内容可能不正确。">
            <a:extLst>
              <a:ext uri="{FF2B5EF4-FFF2-40B4-BE49-F238E27FC236}">
                <a16:creationId xmlns:a16="http://schemas.microsoft.com/office/drawing/2014/main" id="{E4089C9A-D2D9-E201-E398-A49B1480D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27388"/>
            <a:ext cx="2664552" cy="3552735"/>
          </a:xfrm>
          <a:prstGeom prst="rect">
            <a:avLst/>
          </a:prstGeom>
        </p:spPr>
      </p:pic>
      <p:pic>
        <p:nvPicPr>
          <p:cNvPr id="10" name="图片 9" descr="黄色的狗&#10;&#10;AI 生成的内容可能不正确。">
            <a:extLst>
              <a:ext uri="{FF2B5EF4-FFF2-40B4-BE49-F238E27FC236}">
                <a16:creationId xmlns:a16="http://schemas.microsoft.com/office/drawing/2014/main" id="{B5180907-8F49-8320-CDBD-6EA39A20E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578" y="2845866"/>
            <a:ext cx="2664552" cy="3534257"/>
          </a:xfrm>
          <a:prstGeom prst="rect">
            <a:avLst/>
          </a:prstGeom>
        </p:spPr>
      </p:pic>
      <p:pic>
        <p:nvPicPr>
          <p:cNvPr id="12" name="图片 11" descr="黄色的狗&#10;&#10;AI 生成的内容可能不正确。">
            <a:extLst>
              <a:ext uri="{FF2B5EF4-FFF2-40B4-BE49-F238E27FC236}">
                <a16:creationId xmlns:a16="http://schemas.microsoft.com/office/drawing/2014/main" id="{C294046E-0C25-4BA2-ADBA-244496E85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30" y="1306882"/>
            <a:ext cx="2465661" cy="3317669"/>
          </a:xfrm>
          <a:prstGeom prst="rect">
            <a:avLst/>
          </a:prstGeom>
        </p:spPr>
      </p:pic>
      <p:pic>
        <p:nvPicPr>
          <p:cNvPr id="20" name="图片 19" descr="猫躺在人的脸被修图&#10;&#10;AI 生成的内容可能不正确。">
            <a:extLst>
              <a:ext uri="{FF2B5EF4-FFF2-40B4-BE49-F238E27FC236}">
                <a16:creationId xmlns:a16="http://schemas.microsoft.com/office/drawing/2014/main" id="{964B58F0-B86F-D395-BC7B-548C095F3C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239" y="1304597"/>
            <a:ext cx="3036695" cy="2277521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FA3616E-ABF6-D037-600A-6B08B8E08352}"/>
              </a:ext>
            </a:extLst>
          </p:cNvPr>
          <p:cNvSpPr txBox="1"/>
          <p:nvPr/>
        </p:nvSpPr>
        <p:spPr>
          <a:xfrm>
            <a:off x="2121406" y="1370470"/>
            <a:ext cx="3786460" cy="1295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b="1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Posable Art Doll Commission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– memorial</a:t>
            </a: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 </a:t>
            </a:r>
            <a:r>
              <a:rPr lang="en-US" altLang="zh-CN" b="1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pets</a:t>
            </a:r>
            <a:endParaRPr lang="en" altLang="zh-CN" dirty="0">
              <a:solidFill>
                <a:schemeClr val="bg2">
                  <a:lumMod val="25000"/>
                </a:schemeClr>
              </a:solidFill>
              <a:highlight>
                <a:srgbClr val="00FFFF"/>
              </a:highlight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8BF992A-1E52-840B-5202-29328B6FFD10}"/>
              </a:ext>
            </a:extLst>
          </p:cNvPr>
          <p:cNvSpPr txBox="1"/>
          <p:nvPr/>
        </p:nvSpPr>
        <p:spPr>
          <a:xfrm>
            <a:off x="9435148" y="5553402"/>
            <a:ext cx="2009242" cy="879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dirty="0"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Challenge</a:t>
            </a:r>
            <a:r>
              <a:rPr lang="en-US" altLang="zh-CN" dirty="0"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-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Balance</a:t>
            </a:r>
            <a:endParaRPr lang="en" altLang="zh-CN" dirty="0">
              <a:highlight>
                <a:srgbClr val="00FFFF"/>
              </a:highlight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527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EECFE-F20C-5E55-DD35-A0C738A3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雪地上&#10;&#10;AI 生成的内容可能不正确。">
            <a:extLst>
              <a:ext uri="{FF2B5EF4-FFF2-40B4-BE49-F238E27FC236}">
                <a16:creationId xmlns:a16="http://schemas.microsoft.com/office/drawing/2014/main" id="{949F1B1F-AE84-C0C2-6C3C-B9C29F25B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B319ADA-CECA-C1A1-B367-DE4E67F69B2C}"/>
              </a:ext>
            </a:extLst>
          </p:cNvPr>
          <p:cNvSpPr txBox="1"/>
          <p:nvPr/>
        </p:nvSpPr>
        <p:spPr>
          <a:xfrm>
            <a:off x="4998720" y="4642009"/>
            <a:ext cx="65090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sz="3600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charity</a:t>
            </a:r>
            <a:r>
              <a:rPr lang="en-US" altLang="zh-CN" sz="3600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/</a:t>
            </a:r>
            <a:r>
              <a:rPr lang="en" altLang="zh-CN" sz="3600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entrepreneurship</a:t>
            </a:r>
            <a:endParaRPr kumimoji="1" lang="en-US" altLang="zh-CN" sz="3600" dirty="0">
              <a:solidFill>
                <a:schemeClr val="bg2">
                  <a:lumMod val="25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en" altLang="zh-CN" sz="2000" b="1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Animal Care &amp; pet Memory</a:t>
            </a:r>
            <a:endParaRPr lang="en" altLang="zh-CN" sz="2000" dirty="0">
              <a:solidFill>
                <a:schemeClr val="bg2">
                  <a:lumMod val="25000"/>
                </a:schemeClr>
              </a:solidFill>
              <a:highlight>
                <a:srgbClr val="00FFFF"/>
              </a:highlight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  <a:p>
            <a:endParaRPr kumimoji="1" lang="zh-CN" altLang="en-US" sz="5400" dirty="0"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8B89DA-79E0-AB3C-DC2B-C0E7659852D8}"/>
              </a:ext>
            </a:extLst>
          </p:cNvPr>
          <p:cNvSpPr txBox="1"/>
          <p:nvPr/>
        </p:nvSpPr>
        <p:spPr>
          <a:xfrm>
            <a:off x="3511363" y="1722046"/>
            <a:ext cx="3478373" cy="235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publication</a:t>
            </a:r>
          </a:p>
          <a:p>
            <a:pPr>
              <a:lnSpc>
                <a:spcPct val="150000"/>
              </a:lnSpc>
            </a:pPr>
            <a:r>
              <a:rPr lang="en" altLang="zh-CN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(</a:t>
            </a:r>
            <a:r>
              <a:rPr lang="en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Philosophy</a:t>
            </a:r>
            <a:r>
              <a:rPr lang="en" altLang="zh-CN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, </a:t>
            </a:r>
            <a:r>
              <a:rPr lang="en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universe</a:t>
            </a:r>
            <a:r>
              <a:rPr lang="en-US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, </a:t>
            </a:r>
            <a:r>
              <a:rPr lang="en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Proto-civilizations</a:t>
            </a:r>
            <a:r>
              <a:rPr lang="en-US" altLang="zh-CN" b="1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…)</a:t>
            </a:r>
          </a:p>
          <a:p>
            <a:pPr>
              <a:lnSpc>
                <a:spcPct val="150000"/>
              </a:lnSpc>
            </a:pPr>
            <a:r>
              <a:rPr lang="en" altLang="zh-CN" sz="2000" b="1" dirty="0">
                <a:solidFill>
                  <a:schemeClr val="bg2">
                    <a:lumMod val="25000"/>
                  </a:schemeClr>
                </a:solidFill>
                <a:highlight>
                  <a:srgbClr val="00FFFF"/>
                </a:highlight>
                <a:latin typeface="FZLanTingHei-B-GBK" panose="02000000000000000000" pitchFamily="2" charset="-122"/>
                <a:ea typeface="FZLanTingHei-B-GBK" panose="02000000000000000000" pitchFamily="2" charset="-122"/>
              </a:rPr>
              <a:t>“the structure of the world”</a:t>
            </a:r>
            <a:endParaRPr lang="en" altLang="zh-CN" sz="2000" dirty="0">
              <a:solidFill>
                <a:schemeClr val="bg2">
                  <a:lumMod val="25000"/>
                </a:schemeClr>
              </a:solidFill>
              <a:highlight>
                <a:srgbClr val="00FFFF"/>
              </a:highlight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BADB42B-0131-1A11-1DD9-33521BDFFD56}"/>
              </a:ext>
            </a:extLst>
          </p:cNvPr>
          <p:cNvSpPr txBox="1"/>
          <p:nvPr/>
        </p:nvSpPr>
        <p:spPr>
          <a:xfrm>
            <a:off x="10688320" y="166331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chemeClr val="bg2">
                    <a:lumMod val="50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Dec.12</a:t>
            </a:r>
            <a:endParaRPr kumimoji="1" lang="zh-CN" altLang="en-US" sz="2400" dirty="0">
              <a:solidFill>
                <a:schemeClr val="bg2">
                  <a:lumMod val="50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CE38EFA-D79D-9F77-A464-2642338F7440}"/>
              </a:ext>
            </a:extLst>
          </p:cNvPr>
          <p:cNvSpPr txBox="1"/>
          <p:nvPr/>
        </p:nvSpPr>
        <p:spPr>
          <a:xfrm>
            <a:off x="660400" y="627996"/>
            <a:ext cx="4338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SIP</a:t>
            </a:r>
            <a:r>
              <a:rPr kumimoji="1" lang="zh-CN" altLang="en-US" sz="48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 </a:t>
            </a:r>
            <a:r>
              <a:rPr kumimoji="1" lang="en-US" altLang="zh-CN" sz="4800" dirty="0">
                <a:solidFill>
                  <a:schemeClr val="bg2">
                    <a:lumMod val="25000"/>
                  </a:schemeClr>
                </a:solidFill>
                <a:latin typeface="FZLanTingHei-B-GBK" panose="02000000000000000000" pitchFamily="2" charset="-122"/>
                <a:ea typeface="FZLanTingHei-B-GBK" panose="02000000000000000000" pitchFamily="2" charset="-122"/>
              </a:rPr>
              <a:t>Ideas</a:t>
            </a:r>
            <a:endParaRPr kumimoji="1" lang="zh-CN" altLang="en-US" sz="4800" dirty="0">
              <a:solidFill>
                <a:schemeClr val="bg2">
                  <a:lumMod val="25000"/>
                </a:schemeClr>
              </a:solidFill>
              <a:latin typeface="FZLanTingHei-B-GBK" panose="02000000000000000000" pitchFamily="2" charset="-122"/>
              <a:ea typeface="FZLanTingHei-B-GBK" panose="020000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D442D0B-34AF-82E3-3B69-24916D2CD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" y="1722046"/>
            <a:ext cx="2437244" cy="3655866"/>
          </a:xfrm>
          <a:prstGeom prst="rect">
            <a:avLst/>
          </a:prstGeom>
        </p:spPr>
      </p:pic>
      <p:pic>
        <p:nvPicPr>
          <p:cNvPr id="15" name="图片 14" descr="一群不同颜色的动物&#10;&#10;AI 生成的内容可能不正确。">
            <a:extLst>
              <a:ext uri="{FF2B5EF4-FFF2-40B4-BE49-F238E27FC236}">
                <a16:creationId xmlns:a16="http://schemas.microsoft.com/office/drawing/2014/main" id="{059DCF53-326D-4BEA-698C-657D3E24A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596" y="1722046"/>
            <a:ext cx="3893284" cy="291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1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161</Words>
  <Application>Microsoft Macintosh PowerPoint</Application>
  <PresentationFormat>宽屏</PresentationFormat>
  <Paragraphs>49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6" baseType="lpstr">
      <vt:lpstr>等线</vt:lpstr>
      <vt:lpstr>等线 Light</vt:lpstr>
      <vt:lpstr>FZLanTingHei-B-GBK</vt:lpstr>
      <vt:lpstr>FZLanTingHei-R-GBK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Sophie Wang</dc:creator>
  <cp:lastModifiedBy>Sophie Wang</cp:lastModifiedBy>
  <cp:revision>11</cp:revision>
  <dcterms:created xsi:type="dcterms:W3CDTF">2025-12-11T06:33:00Z</dcterms:created>
  <dcterms:modified xsi:type="dcterms:W3CDTF">2025-12-12T12:09:40Z</dcterms:modified>
</cp:coreProperties>
</file>